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37"/>
  </p:notesMasterIdLst>
  <p:handoutMasterIdLst>
    <p:handoutMasterId r:id="rId38"/>
  </p:handoutMasterIdLst>
  <p:sldIdLst>
    <p:sldId id="359" r:id="rId5"/>
    <p:sldId id="257" r:id="rId6"/>
    <p:sldId id="349" r:id="rId7"/>
    <p:sldId id="351" r:id="rId8"/>
    <p:sldId id="352" r:id="rId9"/>
    <p:sldId id="256" r:id="rId10"/>
    <p:sldId id="259" r:id="rId11"/>
    <p:sldId id="258" r:id="rId12"/>
    <p:sldId id="260" r:id="rId13"/>
    <p:sldId id="270" r:id="rId14"/>
    <p:sldId id="353" r:id="rId15"/>
    <p:sldId id="261" r:id="rId16"/>
    <p:sldId id="271" r:id="rId17"/>
    <p:sldId id="354" r:id="rId18"/>
    <p:sldId id="355" r:id="rId19"/>
    <p:sldId id="262" r:id="rId20"/>
    <p:sldId id="272" r:id="rId21"/>
    <p:sldId id="356" r:id="rId22"/>
    <p:sldId id="263" r:id="rId23"/>
    <p:sldId id="273" r:id="rId24"/>
    <p:sldId id="264" r:id="rId25"/>
    <p:sldId id="274" r:id="rId26"/>
    <p:sldId id="265" r:id="rId27"/>
    <p:sldId id="275" r:id="rId28"/>
    <p:sldId id="266" r:id="rId29"/>
    <p:sldId id="276" r:id="rId30"/>
    <p:sldId id="358" r:id="rId31"/>
    <p:sldId id="267" r:id="rId32"/>
    <p:sldId id="277" r:id="rId33"/>
    <p:sldId id="268" r:id="rId34"/>
    <p:sldId id="278" r:id="rId35"/>
    <p:sldId id="269" r:id="rId36"/>
  </p:sldIdLst>
  <p:sldSz cx="9144000" cy="6858000" type="screen4x3"/>
  <p:notesSz cx="7315200" cy="9601200"/>
  <p:embeddedFontLst>
    <p:embeddedFont>
      <p:font typeface="Arial Rounded MT Bold" panose="020F0704030504030204" pitchFamily="3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2B9"/>
    <a:srgbClr val="F9C756"/>
    <a:srgbClr val="076CC3"/>
    <a:srgbClr val="FFFFFF"/>
    <a:srgbClr val="70C5E9"/>
    <a:srgbClr val="EEC237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56C3F0-7DC8-404F-89C1-1973151E8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Fall 2021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607C2-A55C-499A-B4C4-FA02829831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11/9/2021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ABFF7-7ABA-4340-B72C-0F166199DA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Donnie V. Rader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AF3B9-7F0D-4AE6-AFCB-F046CAD537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212E8665-8696-4879-B2E4-F1707A6A576A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3165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Fall 2021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11/9/2021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Donnie V. Rader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C781EB66-1ACD-452D-98C9-2CDBC4C7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94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2E871-2238-43E8-BF2A-20E2D9F5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3A6EC-3640-4B6A-B3D3-BFB63990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52042-121D-4D93-9863-F6DEB45AC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517BBFC-82A0-4FDA-A027-2308CB93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190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7B9C-7B25-4862-883E-50EF98C2F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D7433-0126-468A-B189-0009B442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9BA9-72DA-4120-AD70-9C4CE522F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B474B15-EFE1-4BFE-865C-3572B324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5490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03510-B1B4-46D0-8892-B6435C55D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C702F-DE0C-4A16-864D-FDDE4196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192A-381A-416D-BFB8-EAC8DEB1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C7F3827-A6F3-4D9F-8F5D-C7C1595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869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C4AA91-14F4-4327-A962-493DFB41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D3B4FB-CC70-4772-91AA-D41DF21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9A966B-DD21-4B5A-9C56-0BEE8DC94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0296633-7B22-4CDE-B305-652CC72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174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33A68D-6745-4873-89CB-157E8E8EA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72BF5-C1F4-4E13-AEF0-0804B4302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A94C6-E7F7-46B3-B663-EB1C14AA1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F611B37-A38A-49AF-A875-DFB59760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57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11BD-2F56-48D3-AA48-125CD9FD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F821F-9F2C-4E18-8541-1B5989E0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74CAB-BF81-4DB2-9175-A528FE63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6A12BC-5801-42EA-BD73-10303522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71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AFB2CD-C112-47CB-A862-C823BC1D7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3879D-7C90-48C1-A178-9E72A843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5303F-EC1D-4DA7-8894-23E7A44D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75317AE-71C1-4FF3-BB3F-03A059F2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4455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CD9D145-41E4-4330-8880-89738FD73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3C320A0-EB71-4A42-A99E-11AB1077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7E7D7E5-052A-4304-90EF-5E92C511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45E44401-B3ED-43CF-918E-B3296DB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302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45532ED-DA77-4A65-B0F8-5AC75195D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D65A69-4AEE-4621-BA32-CFBE3CD2E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763420-CDF9-4137-B66C-30A0363E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F5BB8C-BEB3-495E-9D13-5EB0B40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762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7B77-008B-4703-B3CE-7AC8EAC49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AF9BF-9B87-4878-B39E-D1137351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158B6-D22C-4490-B876-3C9997C0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147CA1E-8C1C-47E6-A88F-55DD2A1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281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2E010-4BE1-4CF6-9E27-3D502E4A6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2371-681F-4B00-B3A2-4254AAA5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FBA48-586D-4044-8556-44B3B5BB6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42D6F69-33FD-49E3-B875-3A9DB281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24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ridge, water, outdoor, river&#10;&#10;Description automatically generated">
            <a:extLst>
              <a:ext uri="{FF2B5EF4-FFF2-40B4-BE49-F238E27FC236}">
                <a16:creationId xmlns:a16="http://schemas.microsoft.com/office/drawing/2014/main" id="{59AA1124-FCA4-41DE-896A-0FA372460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70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ridge, water, outdoor, river&#10;&#10;Description automatically generated">
            <a:extLst>
              <a:ext uri="{FF2B5EF4-FFF2-40B4-BE49-F238E27FC236}">
                <a16:creationId xmlns:a16="http://schemas.microsoft.com/office/drawing/2014/main" id="{59AA1124-FCA4-41DE-896A-0FA372460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70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C237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12DCE0-2155-47C9-A2B0-8DBDFFE0AC47}"/>
              </a:ext>
            </a:extLst>
          </p:cNvPr>
          <p:cNvCxnSpPr>
            <a:cxnSpLocks/>
          </p:cNvCxnSpPr>
          <p:nvPr userDrawn="1"/>
        </p:nvCxnSpPr>
        <p:spPr>
          <a:xfrm>
            <a:off x="1719470" y="365126"/>
            <a:ext cx="6795880" cy="0"/>
          </a:xfrm>
          <a:prstGeom prst="line">
            <a:avLst/>
          </a:prstGeom>
          <a:ln w="76200">
            <a:solidFill>
              <a:srgbClr val="076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71297-824E-4D7E-AEC2-4637E21A6E3E}"/>
              </a:ext>
            </a:extLst>
          </p:cNvPr>
          <p:cNvCxnSpPr>
            <a:cxnSpLocks/>
          </p:cNvCxnSpPr>
          <p:nvPr userDrawn="1"/>
        </p:nvCxnSpPr>
        <p:spPr>
          <a:xfrm>
            <a:off x="1719470" y="1681441"/>
            <a:ext cx="6795880" cy="0"/>
          </a:xfrm>
          <a:prstGeom prst="line">
            <a:avLst/>
          </a:prstGeom>
          <a:ln w="76200">
            <a:solidFill>
              <a:srgbClr val="076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9F6B-C17C-42EB-82C6-F6D6DE475A0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ridge, water, outdoor, river&#10;&#10;Description automatically generated">
            <a:extLst>
              <a:ext uri="{FF2B5EF4-FFF2-40B4-BE49-F238E27FC236}">
                <a16:creationId xmlns:a16="http://schemas.microsoft.com/office/drawing/2014/main" id="{59AA1124-FCA4-41DE-896A-0FA372460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702"/>
          <a:stretch/>
        </p:blipFill>
        <p:spPr>
          <a:xfrm>
            <a:off x="76201" y="95179"/>
            <a:ext cx="2411068" cy="180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C00EDF-87AB-4B5F-936A-EE8E8DB1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C6ECB-7988-4B16-B7E8-6BCE67D8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8B44E-DBD6-463A-A029-BACBEDF5B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8A376-BAD2-4007-8D6E-5F3F9A390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344FB-48C5-4645-8373-182E65B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47C0-1125-4F20-B677-DA577394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58484-746B-4AEB-B0DB-42491046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2281E98E-8A5C-4118-8046-64DA73C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9725"/>
            <a:ext cx="8440738" cy="2185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Things that Encourage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Peace of God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Settled in Complacency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Earnest Cry of Bartimaeus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B78DD-9A05-429E-AF86-64729C94B340}"/>
              </a:ext>
            </a:extLst>
          </p:cNvPr>
          <p:cNvSpPr txBox="1"/>
          <p:nvPr/>
        </p:nvSpPr>
        <p:spPr>
          <a:xfrm>
            <a:off x="2804160" y="779195"/>
            <a:ext cx="549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2"/>
            </a:pPr>
            <a:r>
              <a:rPr lang="en-US" sz="3200" b="1" dirty="0">
                <a:solidFill>
                  <a:schemeClr val="tx1"/>
                </a:solidFill>
              </a:rPr>
              <a:t>The Word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0BEDA-C523-43E7-AF88-7E8D5B1E368B}"/>
              </a:ext>
            </a:extLst>
          </p:cNvPr>
          <p:cNvSpPr txBox="1"/>
          <p:nvPr/>
        </p:nvSpPr>
        <p:spPr>
          <a:xfrm>
            <a:off x="482600" y="2164080"/>
            <a:ext cx="817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Word of God is powerful &amp; active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Alive &amp; working (Heb. 4:12; Isa. 55:11)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Able to build one up (Acts 20:32)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Comforts (1 Thess. 4:18)</a:t>
            </a:r>
          </a:p>
        </p:txBody>
      </p:sp>
    </p:spTree>
    <p:extLst>
      <p:ext uri="{BB962C8B-B14F-4D97-AF65-F5344CB8AC3E}">
        <p14:creationId xmlns:p14="http://schemas.microsoft.com/office/powerpoint/2010/main" val="4785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B78DD-9A05-429E-AF86-64729C94B340}"/>
              </a:ext>
            </a:extLst>
          </p:cNvPr>
          <p:cNvSpPr txBox="1"/>
          <p:nvPr/>
        </p:nvSpPr>
        <p:spPr>
          <a:xfrm>
            <a:off x="2804160" y="779195"/>
            <a:ext cx="549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2"/>
            </a:pPr>
            <a:r>
              <a:rPr lang="en-US" sz="3200" b="1" dirty="0">
                <a:solidFill>
                  <a:schemeClr val="tx1"/>
                </a:solidFill>
              </a:rPr>
              <a:t>The Word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0BEDA-C523-43E7-AF88-7E8D5B1E368B}"/>
              </a:ext>
            </a:extLst>
          </p:cNvPr>
          <p:cNvSpPr txBox="1"/>
          <p:nvPr/>
        </p:nvSpPr>
        <p:spPr>
          <a:xfrm>
            <a:off x="482600" y="2164080"/>
            <a:ext cx="8178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Word of God is powerful &amp; active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When word is taught it encourages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Timothy’s work at Thessalonica (1 Thess. 3:2)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Paul’s sermon (Acts 13:15 ESV)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When responsibilities are taught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Titus 2:4 – NASB95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Acts 20:2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u="sng" dirty="0"/>
              <a:t>Learning / reinforcement of revelation encourages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Acts 15:31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Cor. 14:31</a:t>
            </a:r>
          </a:p>
        </p:txBody>
      </p:sp>
    </p:spTree>
    <p:extLst>
      <p:ext uri="{BB962C8B-B14F-4D97-AF65-F5344CB8AC3E}">
        <p14:creationId xmlns:p14="http://schemas.microsoft.com/office/powerpoint/2010/main" val="23021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</p:txBody>
      </p:sp>
    </p:spTree>
    <p:extLst>
      <p:ext uri="{BB962C8B-B14F-4D97-AF65-F5344CB8AC3E}">
        <p14:creationId xmlns:p14="http://schemas.microsoft.com/office/powerpoint/2010/main" val="874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F4F41-D869-4DAC-820B-E8170987123F}"/>
              </a:ext>
            </a:extLst>
          </p:cNvPr>
          <p:cNvSpPr txBox="1"/>
          <p:nvPr/>
        </p:nvSpPr>
        <p:spPr>
          <a:xfrm>
            <a:off x="2540000" y="457815"/>
            <a:ext cx="5831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</a:rPr>
              <a:t>Being with Brethren – Mutual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802D-6C5C-4073-A75A-27CB68FB6B91}"/>
              </a:ext>
            </a:extLst>
          </p:cNvPr>
          <p:cNvSpPr txBox="1"/>
          <p:nvPr/>
        </p:nvSpPr>
        <p:spPr>
          <a:xfrm>
            <a:off x="482600" y="2164080"/>
            <a:ext cx="8178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being with faithful brethren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Paul and Silas encouraged Lydia’s household (Acts 16:40)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Did more than just spend time – i.e. encouraged by things said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Point: have to be with them to say things that encourage</a:t>
            </a:r>
          </a:p>
        </p:txBody>
      </p:sp>
    </p:spTree>
    <p:extLst>
      <p:ext uri="{BB962C8B-B14F-4D97-AF65-F5344CB8AC3E}">
        <p14:creationId xmlns:p14="http://schemas.microsoft.com/office/powerpoint/2010/main" val="1471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F4F41-D869-4DAC-820B-E8170987123F}"/>
              </a:ext>
            </a:extLst>
          </p:cNvPr>
          <p:cNvSpPr txBox="1"/>
          <p:nvPr/>
        </p:nvSpPr>
        <p:spPr>
          <a:xfrm>
            <a:off x="2540000" y="457815"/>
            <a:ext cx="5831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</a:rPr>
              <a:t>Being with Brethren – Mutual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802D-6C5C-4073-A75A-27CB68FB6B91}"/>
              </a:ext>
            </a:extLst>
          </p:cNvPr>
          <p:cNvSpPr txBox="1"/>
          <p:nvPr/>
        </p:nvSpPr>
        <p:spPr>
          <a:xfrm>
            <a:off x="482600" y="2164080"/>
            <a:ext cx="817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being with faithful brethren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seeing that our faith is mutual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Encouraged by mutual faith (Rom. 1:12)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What an </a:t>
            </a:r>
            <a:r>
              <a:rPr lang="en-US" sz="2800" i="1" dirty="0" err="1"/>
              <a:t>ecouragement</a:t>
            </a:r>
            <a:r>
              <a:rPr lang="en-US" sz="2800" i="1" dirty="0"/>
              <a:t> to be around someone who has strong faith</a:t>
            </a:r>
          </a:p>
        </p:txBody>
      </p:sp>
    </p:spTree>
    <p:extLst>
      <p:ext uri="{BB962C8B-B14F-4D97-AF65-F5344CB8AC3E}">
        <p14:creationId xmlns:p14="http://schemas.microsoft.com/office/powerpoint/2010/main" val="12979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F4F41-D869-4DAC-820B-E8170987123F}"/>
              </a:ext>
            </a:extLst>
          </p:cNvPr>
          <p:cNvSpPr txBox="1"/>
          <p:nvPr/>
        </p:nvSpPr>
        <p:spPr>
          <a:xfrm>
            <a:off x="2540000" y="457815"/>
            <a:ext cx="5831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</a:rPr>
              <a:t>Being with Brethren – Mutual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802D-6C5C-4073-A75A-27CB68FB6B91}"/>
              </a:ext>
            </a:extLst>
          </p:cNvPr>
          <p:cNvSpPr txBox="1"/>
          <p:nvPr/>
        </p:nvSpPr>
        <p:spPr>
          <a:xfrm>
            <a:off x="482600" y="2164080"/>
            <a:ext cx="817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being with faithful brethren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seeing that our faith is mutual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when our hearts are knit together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Mutual love binds our hearts together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When see and understand that – our hearts are encouraged (Col. 2:2).</a:t>
            </a:r>
          </a:p>
        </p:txBody>
      </p:sp>
    </p:spTree>
    <p:extLst>
      <p:ext uri="{BB962C8B-B14F-4D97-AF65-F5344CB8AC3E}">
        <p14:creationId xmlns:p14="http://schemas.microsoft.com/office/powerpoint/2010/main" val="21798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</p:txBody>
      </p:sp>
    </p:spTree>
    <p:extLst>
      <p:ext uri="{BB962C8B-B14F-4D97-AF65-F5344CB8AC3E}">
        <p14:creationId xmlns:p14="http://schemas.microsoft.com/office/powerpoint/2010/main" val="20425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E3EC-447F-48D4-8354-54992ACA9860}"/>
              </a:ext>
            </a:extLst>
          </p:cNvPr>
          <p:cNvSpPr txBox="1"/>
          <p:nvPr/>
        </p:nvSpPr>
        <p:spPr>
          <a:xfrm>
            <a:off x="2336800" y="654596"/>
            <a:ext cx="615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4"/>
            </a:pPr>
            <a:r>
              <a:rPr lang="en-US" sz="3200" b="1" dirty="0">
                <a:solidFill>
                  <a:schemeClr val="tx1"/>
                </a:solidFill>
              </a:rPr>
              <a:t>Seeing Clarity of Truth vs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11845-7BF7-47B2-8227-759D0F01D3E9}"/>
              </a:ext>
            </a:extLst>
          </p:cNvPr>
          <p:cNvSpPr txBox="1"/>
          <p:nvPr/>
        </p:nvSpPr>
        <p:spPr>
          <a:xfrm>
            <a:off x="482600" y="2164080"/>
            <a:ext cx="8417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in midst of controversy over circumcision</a:t>
            </a:r>
            <a:r>
              <a:rPr lang="en-US" sz="2800" dirty="0"/>
              <a:t> (Acts 15:30-31)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Issue of circumcision troubling the church (v. 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Had discussion / debate (vv. 7-21)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Conclusion attributed to Holy Spirit (v. 28)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Wrote a letter to clarify (vv. 22-29)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Church at Antioch read it – encouraged (vv. 30-31) </a:t>
            </a:r>
          </a:p>
        </p:txBody>
      </p:sp>
    </p:spTree>
    <p:extLst>
      <p:ext uri="{BB962C8B-B14F-4D97-AF65-F5344CB8AC3E}">
        <p14:creationId xmlns:p14="http://schemas.microsoft.com/office/powerpoint/2010/main" val="20536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E3EC-447F-48D4-8354-54992ACA9860}"/>
              </a:ext>
            </a:extLst>
          </p:cNvPr>
          <p:cNvSpPr txBox="1"/>
          <p:nvPr/>
        </p:nvSpPr>
        <p:spPr>
          <a:xfrm>
            <a:off x="2336800" y="654596"/>
            <a:ext cx="615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4"/>
            </a:pPr>
            <a:r>
              <a:rPr lang="en-US" sz="3200" b="1" dirty="0">
                <a:solidFill>
                  <a:schemeClr val="tx1"/>
                </a:solidFill>
              </a:rPr>
              <a:t>Seeing Clarity of Truth vs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11845-7BF7-47B2-8227-759D0F01D3E9}"/>
              </a:ext>
            </a:extLst>
          </p:cNvPr>
          <p:cNvSpPr txBox="1"/>
          <p:nvPr/>
        </p:nvSpPr>
        <p:spPr>
          <a:xfrm>
            <a:off x="482600" y="2164080"/>
            <a:ext cx="84175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in midst of controversy over circumcision</a:t>
            </a:r>
            <a:r>
              <a:rPr lang="en-US" sz="2800" dirty="0"/>
              <a:t> (Acts 15:30-31)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a reminder of truth already believe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Peter 5:12 – this is true grace in which you stand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NCV: “I wrote to encourage you”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Point of book – live holy (1:15-16)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What you believe is true – thus continue in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Heb. 13:22 – word of exhortation I have written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NCV: “I have written to encourage you”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Point of book twofold: Jesus is the way (1-9); Don’t give up (10-13)</a:t>
            </a:r>
          </a:p>
        </p:txBody>
      </p:sp>
    </p:spTree>
    <p:extLst>
      <p:ext uri="{BB962C8B-B14F-4D97-AF65-F5344CB8AC3E}">
        <p14:creationId xmlns:p14="http://schemas.microsoft.com/office/powerpoint/2010/main" val="27303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</p:txBody>
      </p:sp>
    </p:spTree>
    <p:extLst>
      <p:ext uri="{BB962C8B-B14F-4D97-AF65-F5344CB8AC3E}">
        <p14:creationId xmlns:p14="http://schemas.microsoft.com/office/powerpoint/2010/main" val="3313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1" y="1478071"/>
            <a:ext cx="81293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Times we need it more than other times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Always someone in a situation where they could use it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We need it – because we get discouraged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Israel did (Num. 21:4-5)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Elijah did (1 Kings 19:1-10)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Hebrew Christians (Heb. 12:3, 5, 12)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Prompted by many different things (spiritual, physical, material) </a:t>
            </a:r>
          </a:p>
        </p:txBody>
      </p:sp>
    </p:spTree>
    <p:extLst>
      <p:ext uri="{BB962C8B-B14F-4D97-AF65-F5344CB8AC3E}">
        <p14:creationId xmlns:p14="http://schemas.microsoft.com/office/powerpoint/2010/main" val="42581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D46D7C-E0DD-4D78-A218-2E3690D41D58}"/>
              </a:ext>
            </a:extLst>
          </p:cNvPr>
          <p:cNvSpPr txBox="1"/>
          <p:nvPr/>
        </p:nvSpPr>
        <p:spPr>
          <a:xfrm>
            <a:off x="2753360" y="485616"/>
            <a:ext cx="5659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5"/>
            </a:pPr>
            <a:r>
              <a:rPr lang="en-US" sz="3200" b="1" dirty="0">
                <a:solidFill>
                  <a:schemeClr val="tx1"/>
                </a:solidFill>
              </a:rPr>
              <a:t>Knowing other Brethren are Doing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7AB88-9025-4239-B1A9-F41ADF7FDCDB}"/>
              </a:ext>
            </a:extLst>
          </p:cNvPr>
          <p:cNvSpPr txBox="1"/>
          <p:nvPr/>
        </p:nvSpPr>
        <p:spPr>
          <a:xfrm>
            <a:off x="482600" y="2164080"/>
            <a:ext cx="84175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encouraged when hears a good report from Timothy</a:t>
            </a:r>
            <a:r>
              <a:rPr lang="en-US" sz="2800" dirty="0"/>
              <a:t> (Phil. 2:19)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Ephesians encouraged when know how Paul is doing</a:t>
            </a:r>
            <a:r>
              <a:rPr lang="en-US" sz="2800" dirty="0"/>
              <a:t> (Eph. 6:22 ESV)</a:t>
            </a:r>
          </a:p>
        </p:txBody>
      </p:sp>
    </p:spTree>
    <p:extLst>
      <p:ext uri="{BB962C8B-B14F-4D97-AF65-F5344CB8AC3E}">
        <p14:creationId xmlns:p14="http://schemas.microsoft.com/office/powerpoint/2010/main" val="875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</p:txBody>
      </p:sp>
    </p:spTree>
    <p:extLst>
      <p:ext uri="{BB962C8B-B14F-4D97-AF65-F5344CB8AC3E}">
        <p14:creationId xmlns:p14="http://schemas.microsoft.com/office/powerpoint/2010/main" val="14178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D4791-79BD-4646-A0E4-02783D31FBE6}"/>
              </a:ext>
            </a:extLst>
          </p:cNvPr>
          <p:cNvSpPr txBox="1"/>
          <p:nvPr/>
        </p:nvSpPr>
        <p:spPr>
          <a:xfrm>
            <a:off x="2570480" y="702717"/>
            <a:ext cx="623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Being Urged to be Faithful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482E3-CE10-408A-98FC-60307D63ACB1}"/>
              </a:ext>
            </a:extLst>
          </p:cNvPr>
          <p:cNvSpPr txBox="1"/>
          <p:nvPr/>
        </p:nvSpPr>
        <p:spPr>
          <a:xfrm>
            <a:off x="482600" y="2164080"/>
            <a:ext cx="8417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Barnabas was sent to help with new Christians</a:t>
            </a:r>
            <a:br>
              <a:rPr lang="en-US" sz="2800" dirty="0"/>
            </a:br>
            <a:r>
              <a:rPr lang="en-US" sz="2800" dirty="0"/>
              <a:t>(Acts 11:22; cf. 4:36).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Talked to them about what they should do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(Acts 11:23)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“Should” = teaching them what God 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Continue with the Lord (faithful)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With purpose of heart (focus &amp; determination)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When did this – he was encouraging them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u="sng" dirty="0"/>
              <a:t>Any instruction / reminder of commands or requirement is encouragement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730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</p:txBody>
      </p:sp>
    </p:spTree>
    <p:extLst>
      <p:ext uri="{BB962C8B-B14F-4D97-AF65-F5344CB8AC3E}">
        <p14:creationId xmlns:p14="http://schemas.microsoft.com/office/powerpoint/2010/main" val="37467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C02FA-BAD4-49DF-8566-824DF94B3647}"/>
              </a:ext>
            </a:extLst>
          </p:cNvPr>
          <p:cNvSpPr txBox="1"/>
          <p:nvPr/>
        </p:nvSpPr>
        <p:spPr>
          <a:xfrm>
            <a:off x="2885440" y="554058"/>
            <a:ext cx="533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7"/>
            </a:pPr>
            <a:r>
              <a:rPr lang="en-US" sz="3200" b="1" dirty="0">
                <a:solidFill>
                  <a:schemeClr val="tx1"/>
                </a:solidFill>
              </a:rPr>
              <a:t>Being Assured of Promise of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2590-1A66-4ADC-A4CA-15F535E6EC25}"/>
              </a:ext>
            </a:extLst>
          </p:cNvPr>
          <p:cNvSpPr txBox="1"/>
          <p:nvPr/>
        </p:nvSpPr>
        <p:spPr>
          <a:xfrm>
            <a:off x="482600" y="2164080"/>
            <a:ext cx="84175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Situation: terrible storm – looked like all will perish</a:t>
            </a:r>
            <a:r>
              <a:rPr lang="en-US" sz="2800" dirty="0"/>
              <a:t> (Acts 27:20)</a:t>
            </a:r>
          </a:p>
          <a:p>
            <a:pPr marL="342900" indent="-342900">
              <a:buFont typeface="+mj-lt"/>
              <a:buAutoNum type="alphaUcPeriod"/>
            </a:pPr>
            <a:endParaRPr lang="en-US" sz="1000" i="1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told that God revealed that all would be safe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(vv. 23-25, 31, 34-35).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When people on ship heard that – were encouraged </a:t>
            </a:r>
            <a:r>
              <a:rPr lang="en-US" sz="2800" dirty="0"/>
              <a:t>(v. 36)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Any passage / study that points to God’s promises / future is encouraging</a:t>
            </a:r>
          </a:p>
        </p:txBody>
      </p:sp>
    </p:spTree>
    <p:extLst>
      <p:ext uri="{BB962C8B-B14F-4D97-AF65-F5344CB8AC3E}">
        <p14:creationId xmlns:p14="http://schemas.microsoft.com/office/powerpoint/2010/main" val="20395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</p:txBody>
      </p:sp>
    </p:spTree>
    <p:extLst>
      <p:ext uri="{BB962C8B-B14F-4D97-AF65-F5344CB8AC3E}">
        <p14:creationId xmlns:p14="http://schemas.microsoft.com/office/powerpoint/2010/main" val="9025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45450-C8E0-46B7-B331-477A53697C99}"/>
              </a:ext>
            </a:extLst>
          </p:cNvPr>
          <p:cNvSpPr txBox="1"/>
          <p:nvPr/>
        </p:nvSpPr>
        <p:spPr>
          <a:xfrm>
            <a:off x="2804160" y="425718"/>
            <a:ext cx="5212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8"/>
            </a:pPr>
            <a:r>
              <a:rPr lang="en-US" sz="3200" b="1" dirty="0">
                <a:solidFill>
                  <a:schemeClr val="tx1"/>
                </a:solidFill>
              </a:rPr>
              <a:t>Being Emboldened to Face Difficulties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D6BE5-4C8D-4CC2-963D-A32A1A1986D5}"/>
              </a:ext>
            </a:extLst>
          </p:cNvPr>
          <p:cNvSpPr txBox="1"/>
          <p:nvPr/>
        </p:nvSpPr>
        <p:spPr>
          <a:xfrm>
            <a:off x="482600" y="2164080"/>
            <a:ext cx="8417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wanted brethren to know of conflicts / struggles he had endured</a:t>
            </a:r>
            <a:r>
              <a:rPr lang="en-US" sz="2800" dirty="0"/>
              <a:t> (Col. 2:1)</a:t>
            </a:r>
          </a:p>
          <a:p>
            <a:pPr marL="342900" indent="-342900">
              <a:buFont typeface="+mj-lt"/>
              <a:buAutoNum type="alphaUcPeriod"/>
            </a:pPr>
            <a:endParaRPr lang="en-US" sz="13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With that knowledge they would be encouraged</a:t>
            </a:r>
            <a:r>
              <a:rPr lang="en-US" sz="2800" dirty="0"/>
              <a:t> (Col. 2:2)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6179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D9B78-F291-4EB3-8436-B67FC7CAFF6E}"/>
              </a:ext>
            </a:extLst>
          </p:cNvPr>
          <p:cNvSpPr txBox="1"/>
          <p:nvPr/>
        </p:nvSpPr>
        <p:spPr>
          <a:xfrm>
            <a:off x="533400" y="1916122"/>
            <a:ext cx="80772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“Paul prays that their hearts may be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word which he uses is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parakalein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Sometimes that word means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sometimes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but always behind it there is the idea of enabling a person to meet some difﬁcult situation bravely and with conﬁdence. One of the Greek historians uses it in a most interesting and thought-provoking way. There was a Greek regiment which had lost heart and was utterly dejected. The general sent a leader to talk to it to such purpose that courage was reborn and a body of dispirited men became ﬁt again for heroic action. That is what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parakalein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here. It is Paul’s prayer that the church may be ﬁlled with that courage which can cope with any situation.”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Barclay, William (3rd ed. fully rev. and updated, p. 150)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william barclay">
            <a:extLst>
              <a:ext uri="{FF2B5EF4-FFF2-40B4-BE49-F238E27FC236}">
                <a16:creationId xmlns:a16="http://schemas.microsoft.com/office/drawing/2014/main" id="{0E019D1A-6F20-4A5F-AB2A-06742B45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66" y="381526"/>
            <a:ext cx="1251856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098AE1-63C9-494A-BA2B-AD4824484F73}"/>
              </a:ext>
            </a:extLst>
          </p:cNvPr>
          <p:cNvSpPr txBox="1"/>
          <p:nvPr/>
        </p:nvSpPr>
        <p:spPr>
          <a:xfrm>
            <a:off x="2407920" y="694746"/>
            <a:ext cx="485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Barclay on Colossians 2:2</a:t>
            </a:r>
          </a:p>
        </p:txBody>
      </p:sp>
    </p:spTree>
    <p:extLst>
      <p:ext uri="{BB962C8B-B14F-4D97-AF65-F5344CB8AC3E}">
        <p14:creationId xmlns:p14="http://schemas.microsoft.com/office/powerpoint/2010/main" val="42368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Recommendation by Brethren</a:t>
            </a:r>
          </a:p>
        </p:txBody>
      </p:sp>
    </p:spTree>
    <p:extLst>
      <p:ext uri="{BB962C8B-B14F-4D97-AF65-F5344CB8AC3E}">
        <p14:creationId xmlns:p14="http://schemas.microsoft.com/office/powerpoint/2010/main" val="33675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A2D8E-2FFB-4030-B0E0-4A1BB993D289}"/>
              </a:ext>
            </a:extLst>
          </p:cNvPr>
          <p:cNvSpPr txBox="1"/>
          <p:nvPr/>
        </p:nvSpPr>
        <p:spPr>
          <a:xfrm>
            <a:off x="2407920" y="652979"/>
            <a:ext cx="6014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9"/>
            </a:pPr>
            <a:r>
              <a:rPr lang="en-US" sz="3200" b="1" dirty="0">
                <a:solidFill>
                  <a:schemeClr val="tx1"/>
                </a:solidFill>
              </a:rPr>
              <a:t>Recommendation by Brethren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DFE7F-15D5-45CC-80D9-4944680722A6}"/>
              </a:ext>
            </a:extLst>
          </p:cNvPr>
          <p:cNvSpPr txBox="1"/>
          <p:nvPr/>
        </p:nvSpPr>
        <p:spPr>
          <a:xfrm>
            <a:off x="482600" y="2164080"/>
            <a:ext cx="8417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Church at Ephesus encouraged Apollos and recommended him</a:t>
            </a:r>
            <a:r>
              <a:rPr lang="en-US" sz="2800" dirty="0"/>
              <a:t> (Acts 18:27)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After he had accepted correction and gained understanding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ESV: “brothers encouraged him and wrote to the disciples to welcome him”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ASV: “the brethren encouraged him, and wrote to the disciples to receive him”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/>
          </a:p>
          <a:p>
            <a:pPr marL="457200" indent="-457200">
              <a:buFont typeface="+mj-lt"/>
              <a:buAutoNum type="alphaUcPeriod"/>
            </a:pPr>
            <a:r>
              <a:rPr lang="en-US" sz="2800" u="sng" dirty="0"/>
              <a:t>When brethren show confidence in you - encouraging</a:t>
            </a:r>
          </a:p>
        </p:txBody>
      </p:sp>
    </p:spTree>
    <p:extLst>
      <p:ext uri="{BB962C8B-B14F-4D97-AF65-F5344CB8AC3E}">
        <p14:creationId xmlns:p14="http://schemas.microsoft.com/office/powerpoint/2010/main" val="17671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1" y="1478071"/>
            <a:ext cx="81293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God gives the comfort we need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2 Cor. 7:6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“troubled” (NCV); “depressed” (NASB); “discouraged” (NLT)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Conclude: the comfort and encouragement I need – God gives!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Thus, I need to know HOW God does that!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May be that God is giving me the encouragement and I don’t realize it!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7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Recommendation by Brethren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Wrong is Corrected</a:t>
            </a:r>
          </a:p>
        </p:txBody>
      </p:sp>
    </p:spTree>
    <p:extLst>
      <p:ext uri="{BB962C8B-B14F-4D97-AF65-F5344CB8AC3E}">
        <p14:creationId xmlns:p14="http://schemas.microsoft.com/office/powerpoint/2010/main" val="15749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3B27D-9C6B-4422-8E8A-AE4EE21A81F7}"/>
              </a:ext>
            </a:extLst>
          </p:cNvPr>
          <p:cNvSpPr txBox="1"/>
          <p:nvPr/>
        </p:nvSpPr>
        <p:spPr>
          <a:xfrm>
            <a:off x="3037840" y="68719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10"/>
            </a:pPr>
            <a:r>
              <a:rPr lang="en-US" sz="3200" b="1" dirty="0">
                <a:solidFill>
                  <a:schemeClr val="tx1"/>
                </a:solidFill>
              </a:rPr>
              <a:t>Wrong is Corrected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D7B4A-3243-4065-AF9A-66B0842ED3C0}"/>
              </a:ext>
            </a:extLst>
          </p:cNvPr>
          <p:cNvSpPr txBox="1"/>
          <p:nvPr/>
        </p:nvSpPr>
        <p:spPr>
          <a:xfrm>
            <a:off x="482600" y="2164080"/>
            <a:ext cx="84175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 rather than rebuke</a:t>
            </a:r>
            <a:r>
              <a:rPr lang="en-US" sz="2800" dirty="0"/>
              <a:t> (1 Tim. 5:1 ESV)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Place for rebuke (2 Tim. 4:1)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Here (due to age difference) – correct wrong with encouragement</a:t>
            </a:r>
          </a:p>
          <a:p>
            <a:pPr marL="800100" lvl="1" indent="-342900">
              <a:buFont typeface="+mj-lt"/>
              <a:buAutoNum type="arabi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When you are approached (in right spirit) about correcting wrong – that is encouragement</a:t>
            </a:r>
          </a:p>
        </p:txBody>
      </p:sp>
    </p:spTree>
    <p:extLst>
      <p:ext uri="{BB962C8B-B14F-4D97-AF65-F5344CB8AC3E}">
        <p14:creationId xmlns:p14="http://schemas.microsoft.com/office/powerpoint/2010/main" val="35063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Recommendation by Brethren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Wrong is Corrected</a:t>
            </a:r>
          </a:p>
        </p:txBody>
      </p:sp>
    </p:spTree>
    <p:extLst>
      <p:ext uri="{BB962C8B-B14F-4D97-AF65-F5344CB8AC3E}">
        <p14:creationId xmlns:p14="http://schemas.microsoft.com/office/powerpoint/2010/main" val="18655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1" y="1478071"/>
            <a:ext cx="8129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God gives the comfort we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We are commanded to encourage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1 Thess. 5:14 – comfort the fainthearted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“encourage” (ASV)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We need to know HOW to give encouragement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0" y="1478071"/>
            <a:ext cx="84617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God gives the comfort we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We are commanded to encourage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Encouragement may involve more than think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Far more than a pat on the back – “you are doing good”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May include talking about something controversial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May include talking about something negative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May include discussion that makes one uncomfortable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0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4572000" y="111760"/>
            <a:ext cx="428957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</a:t>
            </a:r>
          </a:p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That</a:t>
            </a:r>
          </a:p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</p:spTree>
    <p:extLst>
      <p:ext uri="{BB962C8B-B14F-4D97-AF65-F5344CB8AC3E}">
        <p14:creationId xmlns:p14="http://schemas.microsoft.com/office/powerpoint/2010/main" val="33221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</p:txBody>
      </p:sp>
    </p:spTree>
    <p:extLst>
      <p:ext uri="{BB962C8B-B14F-4D97-AF65-F5344CB8AC3E}">
        <p14:creationId xmlns:p14="http://schemas.microsoft.com/office/powerpoint/2010/main" val="23040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C7DA7D-F985-4F83-AC2D-334FA74739DF}"/>
              </a:ext>
            </a:extLst>
          </p:cNvPr>
          <p:cNvSpPr txBox="1"/>
          <p:nvPr/>
        </p:nvSpPr>
        <p:spPr>
          <a:xfrm>
            <a:off x="2570480" y="663694"/>
            <a:ext cx="6309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Knowing God is with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EE099-3B6D-43F3-8C6B-4569E395646B}"/>
              </a:ext>
            </a:extLst>
          </p:cNvPr>
          <p:cNvSpPr txBox="1"/>
          <p:nvPr/>
        </p:nvSpPr>
        <p:spPr>
          <a:xfrm>
            <a:off x="482600" y="2164080"/>
            <a:ext cx="8178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God’s presence &amp; blessing encouraged OT servants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Ezra 7:27-28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2 Chron. 32:6-8</a:t>
            </a:r>
          </a:p>
          <a:p>
            <a:pPr marL="971550" lvl="1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lphaUcPeriod"/>
            </a:pPr>
            <a:r>
              <a:rPr lang="en-US" sz="2800" u="sng" dirty="0"/>
              <a:t>God has promised not to leave or forsake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Heb. 13:5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Knowing that – causes one to be encouraged (Deut. 31:6)</a:t>
            </a:r>
          </a:p>
        </p:txBody>
      </p:sp>
    </p:spTree>
    <p:extLst>
      <p:ext uri="{BB962C8B-B14F-4D97-AF65-F5344CB8AC3E}">
        <p14:creationId xmlns:p14="http://schemas.microsoft.com/office/powerpoint/2010/main" val="7286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9857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4609</TotalTime>
  <Words>1562</Words>
  <Application>Microsoft Office PowerPoint</Application>
  <PresentationFormat>On-screen Show (4:3)</PresentationFormat>
  <Paragraphs>232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 Rounded MT Bold</vt:lpstr>
      <vt:lpstr>Calibri</vt:lpstr>
      <vt:lpstr>Calibri Light</vt:lpstr>
      <vt:lpstr>Comic Sans MS</vt:lpstr>
      <vt:lpstr>Times New Roman</vt:lpstr>
      <vt:lpstr>Arial</vt:lpstr>
      <vt:lpstr>Wingdings</vt:lpstr>
      <vt:lpstr>Office Theme</vt:lpstr>
      <vt:lpstr>1_Office Theme</vt:lpstr>
      <vt:lpstr>2_Office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Richard Lidh</cp:lastModifiedBy>
  <cp:revision>45</cp:revision>
  <cp:lastPrinted>2021-11-10T05:30:30Z</cp:lastPrinted>
  <dcterms:created xsi:type="dcterms:W3CDTF">2021-03-05T03:54:06Z</dcterms:created>
  <dcterms:modified xsi:type="dcterms:W3CDTF">2021-11-10T05:30:34Z</dcterms:modified>
</cp:coreProperties>
</file>